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slideLayouts/slideLayout28.xml" ContentType="application/vnd.openxmlformats-officedocument.presentationml.slideLayout+xml"/>
  <Override PartName="/ppt/theme/theme6.xml" ContentType="application/vnd.openxmlformats-officedocument.theme+xml"/>
  <Override PartName="/ppt/slideLayouts/slideLayout2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21"/>
  </p:notesMasterIdLst>
  <p:handoutMasterIdLst>
    <p:handoutMasterId r:id="rId22"/>
  </p:handoutMasterIdLst>
  <p:sldIdLst>
    <p:sldId id="603" r:id="rId8"/>
    <p:sldId id="739" r:id="rId9"/>
    <p:sldId id="2613" r:id="rId10"/>
    <p:sldId id="2635" r:id="rId11"/>
    <p:sldId id="2626" r:id="rId12"/>
    <p:sldId id="2630" r:id="rId13"/>
    <p:sldId id="2631" r:id="rId14"/>
    <p:sldId id="2629" r:id="rId15"/>
    <p:sldId id="2632" r:id="rId16"/>
    <p:sldId id="2628" r:id="rId17"/>
    <p:sldId id="2627" r:id="rId18"/>
    <p:sldId id="2383" r:id="rId19"/>
    <p:sldId id="582" r:id="rId20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2D050"/>
    <a:srgbClr val="0432FF"/>
    <a:srgbClr val="0096FF"/>
    <a:srgbClr val="1D1D1A"/>
    <a:srgbClr val="F2F2F2"/>
    <a:srgbClr val="4F81BD"/>
    <a:srgbClr val="E2F9D0"/>
    <a:srgbClr val="221815"/>
    <a:srgbClr val="91A2BF"/>
    <a:srgbClr val="66B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15" autoAdjust="0"/>
    <p:restoredTop sz="96291" autoAdjust="0"/>
  </p:normalViewPr>
  <p:slideViewPr>
    <p:cSldViewPr snapToGrid="0" snapToObjects="1">
      <p:cViewPr varScale="1">
        <p:scale>
          <a:sx n="105" d="100"/>
          <a:sy n="105" d="100"/>
        </p:scale>
        <p:origin x="1668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8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2025/6/27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C3310400-FC7E-A349-8FE5-569EB22F8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014787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17861" y="3880886"/>
            <a:ext cx="1944216" cy="643926"/>
          </a:xfrm>
          <a:noFill/>
        </p:spPr>
        <p:txBody>
          <a:bodyPr anchor="ctr"/>
          <a:lstStyle/>
          <a:p>
            <a:r>
              <a:rPr lang="en-US" altLang="zh-CN"/>
              <a:t>ZOMI</a:t>
            </a:r>
            <a:endParaRPr lang="zh-CN" alt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B522738-1559-F0E8-1AB8-CC3EFF125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3860" y="2560376"/>
            <a:ext cx="10659020" cy="1082322"/>
          </a:xfrm>
        </p:spPr>
        <p:txBody>
          <a:bodyPr/>
          <a:lstStyle/>
          <a:p>
            <a:r>
              <a:rPr lang="en-US" sz="4800" dirty="0">
                <a:solidFill>
                  <a:schemeClr val="tx2"/>
                </a:solidFill>
              </a:rPr>
              <a:t>Transformer </a:t>
            </a:r>
            <a:r>
              <a:rPr lang="zh-CN" altLang="en-US" sz="4800" dirty="0">
                <a:solidFill>
                  <a:schemeClr val="tx2"/>
                </a:solidFill>
              </a:rPr>
              <a:t>结构回顾与核心挑战</a:t>
            </a:r>
            <a:br>
              <a:rPr lang="zh-CN" altLang="en-US" sz="4800" dirty="0">
                <a:solidFill>
                  <a:schemeClr val="tx2"/>
                </a:solidFill>
              </a:rPr>
            </a:br>
            <a:endParaRPr lang="en-US" sz="4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486280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1112853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大模型算法</a:t>
            </a:r>
            <a:endParaRPr lang="zh-CN" altLang="en-US" sz="66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B0FA7E3-76DD-BC9F-1585-E572FB96A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369388"/>
            <a:ext cx="10963275" cy="588963"/>
          </a:xfrm>
        </p:spPr>
        <p:txBody>
          <a:bodyPr/>
          <a:lstStyle/>
          <a:p>
            <a:r>
              <a:rPr lang="zh-CN" altLang="en-US" dirty="0"/>
              <a:t>未来展望与研究方向</a:t>
            </a:r>
          </a:p>
        </p:txBody>
      </p:sp>
      <p:sp>
        <p:nvSpPr>
          <p:cNvPr id="17" name="内容占位符 5">
            <a:extLst>
              <a:ext uri="{FF2B5EF4-FFF2-40B4-BE49-F238E27FC236}">
                <a16:creationId xmlns:a16="http://schemas.microsoft.com/office/drawing/2014/main" id="{64D02E1F-6084-01E4-45AE-0075CA38D1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6743" y="1302957"/>
            <a:ext cx="10963275" cy="4994275"/>
          </a:xfrm>
        </p:spPr>
        <p:txBody>
          <a:bodyPr/>
          <a:lstStyle/>
          <a:p>
            <a:r>
              <a:rPr lang="zh-CN" altLang="en-US" sz="1800" dirty="0"/>
              <a:t>长远愿景：构建更高效、更可解释、更可信赖的</a:t>
            </a:r>
            <a:r>
              <a:rPr lang="en-US" altLang="zh-CN" sz="1800" dirty="0"/>
              <a:t>AI</a:t>
            </a:r>
            <a:r>
              <a:rPr lang="zh-CN" altLang="en-US" sz="1800" dirty="0"/>
              <a:t>系统，在保持强大性能的同时，实现资源节约和负责任的</a:t>
            </a:r>
            <a:r>
              <a:rPr lang="en-US" altLang="zh-CN" sz="1800" dirty="0"/>
              <a:t>AI</a:t>
            </a:r>
            <a:r>
              <a:rPr lang="zh-CN" altLang="en-US" sz="1800" dirty="0"/>
              <a:t>发展</a:t>
            </a:r>
          </a:p>
          <a:p>
            <a:endParaRPr lang="zh-CN" alt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24A94C-4A90-5087-7803-5324F68687DB}"/>
              </a:ext>
            </a:extLst>
          </p:cNvPr>
          <p:cNvSpPr txBox="1"/>
          <p:nvPr/>
        </p:nvSpPr>
        <p:spPr>
          <a:xfrm>
            <a:off x="710503" y="958351"/>
            <a:ext cx="82707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Transformer</a:t>
            </a:r>
            <a:r>
              <a:rPr lang="zh-CN" altLang="en-US" sz="16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的持续演进之路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AE1B86-3150-162B-5783-4774DC433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63" y="1884742"/>
            <a:ext cx="3695238" cy="20095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3E11F6-A3C1-1173-C6A2-4D770AFFB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476" y="1913314"/>
            <a:ext cx="3619048" cy="19809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B7D7A0-4ACD-306E-7DD0-52519A660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8" y="4124245"/>
            <a:ext cx="3685714" cy="20476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D6E39C-3948-9498-3966-7A9C47FDDD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5285" y="4124245"/>
            <a:ext cx="3771429" cy="2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97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24C35892-6411-13EA-8507-F4D2541F0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总结与思考</a:t>
            </a:r>
            <a:r>
              <a:rPr lang="en-US" altLang="zh-CN" dirty="0"/>
              <a:t>: </a:t>
            </a:r>
            <a:r>
              <a:rPr lang="en-US" altLang="en-US" b="0" dirty="0"/>
              <a:t>Transformer</a:t>
            </a:r>
            <a:r>
              <a:rPr lang="zh-CN" altLang="en-US" b="0" dirty="0"/>
              <a:t>的历史意义与未来使命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335B35E6-A565-4FBB-FEF4-3B69F85EAC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97330"/>
            <a:ext cx="10963473" cy="4994910"/>
          </a:xfrm>
        </p:spPr>
        <p:txBody>
          <a:bodyPr/>
          <a:lstStyle/>
          <a:p>
            <a:r>
              <a:rPr lang="zh-CN" altLang="en-US" b="1" dirty="0"/>
              <a:t>革命性成就</a:t>
            </a:r>
            <a:endParaRPr lang="en-US" altLang="zh-CN" b="1" dirty="0"/>
          </a:p>
          <a:p>
            <a:r>
              <a:rPr lang="zh-CN" altLang="en-US" sz="1400" dirty="0"/>
              <a:t>范式转变：从循环处理到并行处理的根本变革</a:t>
            </a:r>
          </a:p>
          <a:p>
            <a:r>
              <a:rPr lang="zh-CN" altLang="en-US" sz="1400" dirty="0"/>
              <a:t>性能突破：在众多任务上达到前所未有的效果</a:t>
            </a:r>
          </a:p>
          <a:p>
            <a:r>
              <a:rPr lang="zh-CN" altLang="en-US" sz="1400" dirty="0"/>
              <a:t>应用广泛：从</a:t>
            </a:r>
            <a:r>
              <a:rPr lang="en-US" altLang="zh-CN" sz="1400" dirty="0"/>
              <a:t>NLP</a:t>
            </a:r>
            <a:r>
              <a:rPr lang="zh-CN" altLang="en-US" sz="1400" dirty="0"/>
              <a:t>扩展到</a:t>
            </a:r>
            <a:r>
              <a:rPr lang="en-US" altLang="zh-CN" sz="1400" dirty="0"/>
              <a:t>CV</a:t>
            </a:r>
            <a:r>
              <a:rPr lang="zh-CN" altLang="en-US" sz="1400" dirty="0"/>
              <a:t>、语音、科学等多个领域</a:t>
            </a:r>
          </a:p>
          <a:p>
            <a:r>
              <a:rPr lang="zh-CN" altLang="en-US" sz="1400" dirty="0"/>
              <a:t>持续演进：不断的架构创新和优化改进</a:t>
            </a:r>
          </a:p>
          <a:p>
            <a:r>
              <a:rPr lang="zh-CN" altLang="en-US" b="1" dirty="0"/>
              <a:t>持续挑战</a:t>
            </a:r>
          </a:p>
          <a:p>
            <a:r>
              <a:rPr lang="zh-CN" altLang="en-US" sz="1400" dirty="0"/>
              <a:t>尽管成就卓著，</a:t>
            </a:r>
            <a:r>
              <a:rPr lang="en-US" altLang="zh-CN" sz="1400" dirty="0"/>
              <a:t>Transformer</a:t>
            </a:r>
            <a:r>
              <a:rPr lang="zh-CN" altLang="en-US" sz="1400" dirty="0"/>
              <a:t>仍面临计算效率、可解释性、数据依赖等核心挑战，需要持续的研究创新来解决</a:t>
            </a:r>
          </a:p>
          <a:p>
            <a:r>
              <a:rPr lang="zh-CN" altLang="en-US" b="1" dirty="0"/>
              <a:t>未来使命</a:t>
            </a:r>
          </a:p>
          <a:p>
            <a:r>
              <a:rPr lang="zh-CN" altLang="en-US" sz="1400" dirty="0"/>
              <a:t>构建更高效、更智能、更可信赖的</a:t>
            </a:r>
            <a:r>
              <a:rPr lang="en-US" altLang="zh-CN" sz="1400" dirty="0"/>
              <a:t>AI</a:t>
            </a:r>
            <a:r>
              <a:rPr lang="zh-CN" altLang="en-US" sz="1400" dirty="0"/>
              <a:t>系统</a:t>
            </a:r>
            <a:r>
              <a:rPr lang="en-US" altLang="zh-CN" sz="1400" dirty="0"/>
              <a:t>, </a:t>
            </a:r>
            <a:r>
              <a:rPr lang="zh-CN" altLang="en-US" sz="1400" dirty="0"/>
              <a:t>推动人工智能技术的负责任发展</a:t>
            </a:r>
            <a:r>
              <a:rPr lang="en-US" altLang="zh-CN" sz="1400" dirty="0"/>
              <a:t>,</a:t>
            </a:r>
            <a:r>
              <a:rPr lang="zh-CN" altLang="en-US" sz="1400" dirty="0"/>
              <a:t>让</a:t>
            </a:r>
            <a:r>
              <a:rPr lang="en-US" altLang="zh-CN" sz="1400" dirty="0"/>
              <a:t>AI</a:t>
            </a:r>
            <a:r>
              <a:rPr lang="zh-CN" altLang="en-US" sz="1400" dirty="0"/>
              <a:t>更好地服务人类社会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7756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0ADDDA3-B78A-AE7A-093E-F456FFA7C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438" y="540551"/>
            <a:ext cx="9100268" cy="59218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7667DCF-295D-AD61-561B-AC30B8E122E2}"/>
              </a:ext>
            </a:extLst>
          </p:cNvPr>
          <p:cNvSpPr/>
          <p:nvPr/>
        </p:nvSpPr>
        <p:spPr>
          <a:xfrm flipV="1">
            <a:off x="1991588" y="1259740"/>
            <a:ext cx="2600960" cy="154510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0015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2029" y="1147353"/>
            <a:ext cx="11161240" cy="5007429"/>
          </a:xfrm>
        </p:spPr>
        <p:txBody>
          <a:bodyPr anchor="ctr"/>
          <a:lstStyle/>
          <a:p>
            <a:pPr marL="696306" lvl="1" indent="-457200">
              <a:buFont typeface="+mj-lt"/>
              <a:buAutoNum type="arabicPeriod"/>
            </a:pPr>
            <a:r>
              <a:rPr lang="en-US" altLang="zh-CN" sz="2400" dirty="0">
                <a:latin typeface="Gill Sans MT" panose="020B0502020104020203" pitchFamily="34" charset="0"/>
              </a:rPr>
              <a:t>Transformer </a:t>
            </a:r>
            <a:r>
              <a:rPr lang="zh-CN" altLang="en-US" sz="2400" dirty="0">
                <a:latin typeface="Gill Sans MT" panose="020B0502020104020203" pitchFamily="34" charset="0"/>
              </a:rPr>
              <a:t>的起源与架构蓝图</a:t>
            </a:r>
          </a:p>
          <a:p>
            <a:pPr marL="696306" lvl="1" indent="-457200">
              <a:buFont typeface="+mj-lt"/>
              <a:buAutoNum type="arabicPeriod"/>
            </a:pPr>
            <a:r>
              <a:rPr lang="zh-CN" altLang="en-US" sz="2400" dirty="0">
                <a:latin typeface="Gill Sans MT" panose="020B0502020104020203" pitchFamily="34" charset="0"/>
              </a:rPr>
              <a:t>演进与关键架构改进</a:t>
            </a:r>
          </a:p>
          <a:p>
            <a:pPr marL="696306" lvl="1" indent="-457200">
              <a:buFont typeface="+mj-lt"/>
              <a:buAutoNum type="arabicPeriod"/>
            </a:pPr>
            <a:r>
              <a:rPr lang="en-US" altLang="zh-CN" sz="2400" dirty="0">
                <a:latin typeface="Gill Sans MT" panose="020B0502020104020203" pitchFamily="34" charset="0"/>
              </a:rPr>
              <a:t>Transformer </a:t>
            </a:r>
            <a:r>
              <a:rPr lang="zh-CN" altLang="en-US" sz="2400" dirty="0">
                <a:latin typeface="Gill Sans MT" panose="020B0502020104020203" pitchFamily="34" charset="0"/>
              </a:rPr>
              <a:t>模型的核心挑战与研究前沿</a:t>
            </a:r>
          </a:p>
          <a:p>
            <a:pPr marL="696306" lvl="1" indent="-457200">
              <a:buFont typeface="+mj-lt"/>
              <a:buAutoNum type="arabicPeriod"/>
            </a:pPr>
            <a:r>
              <a:rPr lang="en-US" altLang="zh-CN" sz="2400" dirty="0">
                <a:latin typeface="Gill Sans MT" panose="020B0502020104020203" pitchFamily="34" charset="0"/>
              </a:rPr>
              <a:t>Transformer </a:t>
            </a:r>
            <a:r>
              <a:rPr lang="zh-CN" altLang="en-US" sz="2400" dirty="0">
                <a:latin typeface="Gill Sans MT" panose="020B0502020104020203" pitchFamily="34" charset="0"/>
              </a:rPr>
              <a:t>的变革性影响：跨领域的广泛应用</a:t>
            </a:r>
          </a:p>
          <a:p>
            <a:pPr marL="696306" lvl="1" indent="-457200">
              <a:buFont typeface="+mj-lt"/>
              <a:buAutoNum type="arabicPeriod"/>
            </a:pPr>
            <a:r>
              <a:rPr lang="en-US" altLang="zh-CN" sz="2400" dirty="0">
                <a:latin typeface="Gill Sans MT" panose="020B0502020104020203" pitchFamily="34" charset="0"/>
              </a:rPr>
              <a:t>Transformer </a:t>
            </a:r>
            <a:r>
              <a:rPr lang="zh-CN" altLang="en-US" sz="2400" dirty="0">
                <a:latin typeface="Gill Sans MT" panose="020B0502020104020203" pitchFamily="34" charset="0"/>
              </a:rPr>
              <a:t>架构的关键突破</a:t>
            </a:r>
          </a:p>
          <a:p>
            <a:pPr marL="696306" lvl="1" indent="-457200">
              <a:buFont typeface="+mj-lt"/>
              <a:buAutoNum type="arabicPeriod"/>
            </a:pPr>
            <a:r>
              <a:rPr lang="en-US" altLang="zh-CN" sz="2400" dirty="0">
                <a:latin typeface="Gill Sans MT" panose="020B0502020104020203" pitchFamily="34" charset="0"/>
              </a:rPr>
              <a:t>Transformer </a:t>
            </a:r>
            <a:r>
              <a:rPr lang="zh-CN" altLang="en-US" sz="2400" dirty="0">
                <a:latin typeface="Gill Sans MT" panose="020B0502020104020203" pitchFamily="34" charset="0"/>
              </a:rPr>
              <a:t>未来展望与研究方向</a:t>
            </a:r>
          </a:p>
          <a:p>
            <a:pPr marL="696306" lvl="1" indent="-457200">
              <a:buFont typeface="+mj-lt"/>
              <a:buAutoNum type="arabicPeriod"/>
            </a:pPr>
            <a:r>
              <a:rPr lang="zh-CN" altLang="en-US" sz="2400" dirty="0">
                <a:latin typeface="Gill Sans MT" panose="020B0502020104020203" pitchFamily="34" charset="0"/>
              </a:rPr>
              <a:t>结论</a:t>
            </a:r>
            <a:endParaRPr lang="en-US" altLang="zh-CN" sz="24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736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B0FA7E3-76DD-BC9F-1585-E572FB96A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en-US" dirty="0"/>
              <a:t>Transformer </a:t>
            </a:r>
            <a:r>
              <a:rPr lang="zh-CN" altLang="en-US" dirty="0"/>
              <a:t>的起源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322A028-1316-32D4-4369-4960E82302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B5A573-D2A6-AF8C-20B7-B7EFFAB16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61" y="3677951"/>
            <a:ext cx="10672367" cy="27624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E7F350-D8D7-68A4-37A4-FD8525E479FA}"/>
              </a:ext>
            </a:extLst>
          </p:cNvPr>
          <p:cNvSpPr txBox="1"/>
          <p:nvPr/>
        </p:nvSpPr>
        <p:spPr>
          <a:xfrm>
            <a:off x="724222" y="866919"/>
            <a:ext cx="706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"Attention Is All You Need" - 2017</a:t>
            </a:r>
            <a:r>
              <a:rPr lang="zh-CN" altLang="en-US" sz="1400" dirty="0"/>
              <a:t>年的范式转变</a:t>
            </a:r>
            <a:endParaRPr lang="en-US" sz="1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CFDC12-3E2D-0FD1-9907-E71A9D119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48" y="1296999"/>
            <a:ext cx="11609524" cy="23809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39F168-4F1C-2115-EFAC-6A0F2BD42512}"/>
              </a:ext>
            </a:extLst>
          </p:cNvPr>
          <p:cNvSpPr txBox="1"/>
          <p:nvPr/>
        </p:nvSpPr>
        <p:spPr>
          <a:xfrm>
            <a:off x="5810352" y="244554"/>
            <a:ext cx="4732680" cy="149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500"/>
              </a:spcBef>
              <a:spcAft>
                <a:spcPts val="1125"/>
              </a:spcAft>
              <a:buNone/>
            </a:pPr>
            <a:r>
              <a:rPr lang="zh-CN" altLang="en-US" b="1" i="0" dirty="0">
                <a:solidFill>
                  <a:srgbClr val="2C3E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lang="en-US" altLang="zh-CN" b="1" i="0" dirty="0">
                <a:solidFill>
                  <a:srgbClr val="2C3E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RNN/LSTM</a:t>
            </a:r>
            <a:r>
              <a:rPr lang="zh-CN" altLang="en-US" b="1" i="0" dirty="0">
                <a:solidFill>
                  <a:srgbClr val="2C3E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的根本区别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并行处理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：摒弃循环结构，全面并行化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长距离依赖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：直接建模任意位置间关系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消除梯度问题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：避免梯度消失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爆炸</a:t>
            </a:r>
          </a:p>
        </p:txBody>
      </p:sp>
    </p:spTree>
    <p:extLst>
      <p:ext uri="{BB962C8B-B14F-4D97-AF65-F5344CB8AC3E}">
        <p14:creationId xmlns:p14="http://schemas.microsoft.com/office/powerpoint/2010/main" val="473511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E0342-3285-F02C-4092-736A60698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</p:spPr>
        <p:txBody>
          <a:bodyPr/>
          <a:lstStyle/>
          <a:p>
            <a:r>
              <a:rPr lang="en-US" altLang="en-US" dirty="0"/>
              <a:t>Transformer </a:t>
            </a:r>
            <a:r>
              <a:rPr lang="zh-CN" altLang="en-US" dirty="0"/>
              <a:t>核心架构</a:t>
            </a:r>
            <a:br>
              <a:rPr lang="zh-CN" altLang="en-US" dirty="0"/>
            </a:b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73888C3-233C-6B31-E74C-A374005AA2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90550" y="1355725"/>
            <a:ext cx="4771429" cy="436190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8370D0-B8CA-C61C-7717-A0C24B3F7AD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</p:spPr>
        <p:txBody>
          <a:bodyPr/>
          <a:lstStyle/>
          <a:p>
            <a:r>
              <a:rPr lang="zh-CN" altLang="en-US" dirty="0"/>
              <a:t>编码器（</a:t>
            </a:r>
            <a:r>
              <a:rPr lang="en-US" altLang="zh-CN" dirty="0"/>
              <a:t>Encoder</a:t>
            </a:r>
            <a:r>
              <a:rPr lang="zh-CN" altLang="en-US" dirty="0"/>
              <a:t>）</a:t>
            </a:r>
          </a:p>
          <a:p>
            <a:r>
              <a:rPr lang="zh-CN" altLang="en-US" dirty="0"/>
              <a:t>多头自注意力机制</a:t>
            </a:r>
          </a:p>
          <a:p>
            <a:r>
              <a:rPr lang="zh-CN" altLang="en-US" dirty="0"/>
              <a:t>位置全连接前馈网络</a:t>
            </a:r>
          </a:p>
          <a:p>
            <a:r>
              <a:rPr lang="zh-CN" altLang="en-US" dirty="0"/>
              <a:t>残差连接 </a:t>
            </a:r>
            <a:r>
              <a:rPr lang="en-US" altLang="zh-CN" dirty="0"/>
              <a:t>+ </a:t>
            </a:r>
            <a:r>
              <a:rPr lang="zh-CN" altLang="en-US" dirty="0"/>
              <a:t>层归一化</a:t>
            </a:r>
          </a:p>
          <a:p>
            <a:r>
              <a:rPr lang="zh-CN" altLang="en-US" dirty="0"/>
              <a:t>解码器（</a:t>
            </a:r>
            <a:r>
              <a:rPr lang="en-US" altLang="zh-CN" dirty="0"/>
              <a:t>Decoder</a:t>
            </a:r>
            <a:r>
              <a:rPr lang="zh-CN" altLang="en-US" dirty="0"/>
              <a:t>）</a:t>
            </a:r>
          </a:p>
          <a:p>
            <a:r>
              <a:rPr lang="zh-CN" altLang="en-US" dirty="0"/>
              <a:t>掩码多头自注意力</a:t>
            </a:r>
          </a:p>
          <a:p>
            <a:r>
              <a:rPr lang="zh-CN" altLang="en-US" dirty="0"/>
              <a:t>编码器</a:t>
            </a:r>
            <a:r>
              <a:rPr lang="en-US" altLang="zh-CN" dirty="0"/>
              <a:t>-</a:t>
            </a:r>
            <a:r>
              <a:rPr lang="zh-CN" altLang="en-US" dirty="0"/>
              <a:t>解码器注意力</a:t>
            </a:r>
          </a:p>
          <a:p>
            <a:r>
              <a:rPr lang="zh-CN" altLang="en-US" dirty="0"/>
              <a:t>位置全连接前馈网络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FD3D24-15EC-2AAC-3191-721AC549DB9E}"/>
              </a:ext>
            </a:extLst>
          </p:cNvPr>
          <p:cNvSpPr txBox="1"/>
          <p:nvPr/>
        </p:nvSpPr>
        <p:spPr>
          <a:xfrm>
            <a:off x="649114" y="841575"/>
            <a:ext cx="82707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编码器</a:t>
            </a:r>
            <a:r>
              <a:rPr lang="en-US" altLang="zh-CN" sz="14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14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解码器框架与关键机制</a:t>
            </a:r>
            <a:endParaRPr 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5FEAC1-C3D7-FD8F-8263-18CA78EB3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209" y="5767533"/>
            <a:ext cx="8328885" cy="87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886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B0FA7E3-76DD-BC9F-1585-E572FB96A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zh-CN" altLang="en-US" dirty="0"/>
              <a:t>关键机制深度解析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BADF0B-6479-7900-4DD0-80807C194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595" y="1107560"/>
            <a:ext cx="3723809" cy="2580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6D8EDE-2979-A8B5-62AB-3DC712A0D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963" y="1221845"/>
            <a:ext cx="3609524" cy="24666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C6309F-E876-A888-2976-0A8A979A2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575" y="3877038"/>
            <a:ext cx="3752381" cy="260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7A7F78-5A12-9AB1-D8DD-EA9481EDB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0106" y="3879331"/>
            <a:ext cx="3752381" cy="259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92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2FDA186-E7CF-1BF9-516F-4955FF873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架构演进与关键突破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58FAE2F-22A5-BB64-8500-A6470D0E08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从</a:t>
            </a:r>
            <a:r>
              <a:rPr lang="en-US" altLang="zh-CN" dirty="0"/>
              <a:t>Post-LN</a:t>
            </a:r>
            <a:r>
              <a:rPr lang="zh-CN" altLang="en-US" dirty="0"/>
              <a:t>到</a:t>
            </a:r>
            <a:r>
              <a:rPr lang="en-US" altLang="zh-CN" dirty="0"/>
              <a:t>Pre-LN</a:t>
            </a:r>
            <a:r>
              <a:rPr lang="zh-CN" altLang="en-US" dirty="0"/>
              <a:t>，从绝对位置到相对位置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5F3E50-8028-5E63-F03C-4CC20D732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33" y="2034987"/>
            <a:ext cx="10819048" cy="4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011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B0FA7E3-76DD-BC9F-1585-E572FB96A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Transformer </a:t>
            </a:r>
            <a:r>
              <a:rPr lang="zh-CN" altLang="en-US"/>
              <a:t>核心挑战</a:t>
            </a:r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B56BC4-F7B0-9F91-D4D7-2BB99E9D1E44}"/>
              </a:ext>
            </a:extLst>
          </p:cNvPr>
          <p:cNvSpPr txBox="1"/>
          <p:nvPr/>
        </p:nvSpPr>
        <p:spPr>
          <a:xfrm>
            <a:off x="706374" y="1147604"/>
            <a:ext cx="82707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计算瓶颈、位置表示、训练稳定性与可解释性</a:t>
            </a:r>
            <a:endParaRPr 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DF44C8-5EE6-5E3E-1C8D-62256884D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543" y="1736794"/>
            <a:ext cx="3904762" cy="24476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09F4FD-B87E-57B9-FCB9-F26C767CB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166" y="1792570"/>
            <a:ext cx="3619048" cy="24571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B09CBA-F2B1-1138-8D4A-B71275401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162" y="4273523"/>
            <a:ext cx="3657143" cy="24285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2AE7B61-018C-B607-9F44-DD03575721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0364" y="4249713"/>
            <a:ext cx="3876190" cy="2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96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68569E4-ABFF-FF2B-CF56-11ADBB270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en-US" dirty="0"/>
              <a:t>Transformer </a:t>
            </a:r>
            <a:r>
              <a:rPr lang="zh-CN" altLang="en-US" dirty="0"/>
              <a:t>的变革性影响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66A6E9F-FAE8-5B9A-CC94-AEC4FB3CF7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4231" y="1349376"/>
            <a:ext cx="10963275" cy="4994275"/>
          </a:xfrm>
        </p:spPr>
        <p:txBody>
          <a:bodyPr/>
          <a:lstStyle/>
          <a:p>
            <a:r>
              <a:rPr lang="zh-CN" altLang="en-US" dirty="0"/>
              <a:t>跨领域应用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6DB18D-E712-4B73-A4E2-B8C40EB452A3}"/>
              </a:ext>
            </a:extLst>
          </p:cNvPr>
          <p:cNvSpPr txBox="1"/>
          <p:nvPr/>
        </p:nvSpPr>
        <p:spPr>
          <a:xfrm>
            <a:off x="696787" y="918363"/>
            <a:ext cx="3406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从</a:t>
            </a:r>
            <a:r>
              <a:rPr lang="en-US" altLang="zh-CN" sz="1400" dirty="0"/>
              <a:t>NLP</a:t>
            </a:r>
            <a:r>
              <a:rPr lang="zh-CN" altLang="en-US" sz="1400" dirty="0"/>
              <a:t>到计算机视觉，从语音到科学发现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1B4328-3BEC-A514-72C5-25C5D97831C4}"/>
              </a:ext>
            </a:extLst>
          </p:cNvPr>
          <p:cNvSpPr txBox="1"/>
          <p:nvPr/>
        </p:nvSpPr>
        <p:spPr>
          <a:xfrm>
            <a:off x="869661" y="2039462"/>
            <a:ext cx="3060954" cy="3808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500"/>
              </a:spcBef>
              <a:spcAft>
                <a:spcPts val="1125"/>
              </a:spcAft>
              <a:buNone/>
            </a:pPr>
            <a:r>
              <a:rPr lang="zh-CN" altLang="en-US" sz="1400" b="1" i="0" dirty="0">
                <a:solidFill>
                  <a:srgbClr val="2C3E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400" b="1" i="0" dirty="0">
                <a:solidFill>
                  <a:srgbClr val="92D0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自然语言处理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机器翻译、文本摘要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问答系统、对话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情感分析、实体识别</a:t>
            </a:r>
          </a:p>
          <a:p>
            <a:pPr algn="l">
              <a:spcBef>
                <a:spcPts val="1500"/>
              </a:spcBef>
              <a:spcAft>
                <a:spcPts val="1125"/>
              </a:spcAft>
              <a:buNone/>
            </a:pPr>
            <a:r>
              <a:rPr lang="zh-CN" altLang="en-US" sz="1400" b="1" i="0" dirty="0">
                <a:solidFill>
                  <a:srgbClr val="92D0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计算机视觉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Vision Transformer (</a:t>
            </a:r>
            <a:r>
              <a:rPr lang="en-US" altLang="zh-CN" sz="1400" b="0" i="0" dirty="0" err="1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ViT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图像分类、目标检测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语义分割、图像生成</a:t>
            </a:r>
          </a:p>
          <a:p>
            <a:pPr algn="l">
              <a:spcBef>
                <a:spcPts val="1500"/>
              </a:spcBef>
              <a:spcAft>
                <a:spcPts val="1125"/>
              </a:spcAft>
              <a:buNone/>
            </a:pPr>
            <a:r>
              <a:rPr lang="zh-CN" altLang="en-US" sz="1400" b="1" i="0" dirty="0">
                <a:solidFill>
                  <a:srgbClr val="92D0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语音处理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自动语音识别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语音合成、语音增强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38106F-B0B7-C3FF-4D53-D1041090B7E5}"/>
              </a:ext>
            </a:extLst>
          </p:cNvPr>
          <p:cNvSpPr txBox="1"/>
          <p:nvPr/>
        </p:nvSpPr>
        <p:spPr>
          <a:xfrm>
            <a:off x="4103489" y="2116406"/>
            <a:ext cx="1702951" cy="3731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500"/>
              </a:spcBef>
              <a:spcAft>
                <a:spcPts val="1125"/>
              </a:spcAft>
            </a:pPr>
            <a:r>
              <a:rPr lang="zh-CN" altLang="en-US" sz="1400" b="1" dirty="0">
                <a:solidFill>
                  <a:srgbClr val="2C3E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rgbClr val="92D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医疗健康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影像分析、</a:t>
            </a:r>
            <a:endParaRPr lang="en-US" altLang="zh-CN" sz="1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药物发现</a:t>
            </a:r>
            <a:br>
              <a:rPr lang="en-US" altLang="zh-CN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lang="zh-CN" altLang="en-US" sz="1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spcBef>
                <a:spcPts val="1500"/>
              </a:spcBef>
              <a:spcAft>
                <a:spcPts val="1125"/>
              </a:spcAft>
            </a:pPr>
            <a:r>
              <a:rPr lang="zh-CN" altLang="en-US" sz="1400" b="1" dirty="0">
                <a:solidFill>
                  <a:srgbClr val="92D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科学发现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蛋白质预测、</a:t>
            </a:r>
            <a:endParaRPr lang="en-US" altLang="zh-CN" sz="1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分子设计</a:t>
            </a:r>
          </a:p>
          <a:p>
            <a:pPr>
              <a:spcAft>
                <a:spcPts val="600"/>
              </a:spcAft>
            </a:pPr>
            <a:endParaRPr lang="zh-CN" altLang="en-US" sz="1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spcBef>
                <a:spcPts val="1500"/>
              </a:spcBef>
              <a:spcAft>
                <a:spcPts val="1125"/>
              </a:spcAft>
            </a:pPr>
            <a:r>
              <a:rPr lang="zh-CN" altLang="en-US" sz="1400" b="1" dirty="0">
                <a:solidFill>
                  <a:srgbClr val="92D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机器人技术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感知、决策、</a:t>
            </a:r>
            <a:endParaRPr lang="en-US" altLang="zh-CN" sz="1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控制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36A2CF-0365-7B99-A270-A60D706B52CC}"/>
              </a:ext>
            </a:extLst>
          </p:cNvPr>
          <p:cNvSpPr txBox="1"/>
          <p:nvPr/>
        </p:nvSpPr>
        <p:spPr>
          <a:xfrm>
            <a:off x="6025869" y="2116405"/>
            <a:ext cx="4480560" cy="1172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500"/>
              </a:spcBef>
              <a:spcAft>
                <a:spcPts val="1125"/>
              </a:spcAft>
            </a:pPr>
            <a:r>
              <a:rPr lang="zh-CN" altLang="en-US" sz="1400" b="1" dirty="0">
                <a:solidFill>
                  <a:srgbClr val="2C3E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rgbClr val="92D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医疗健康 时间序列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预测、</a:t>
            </a:r>
            <a:endParaRPr lang="en-US" altLang="zh-CN" sz="1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异常检测</a:t>
            </a:r>
            <a:br>
              <a:rPr lang="en-US" altLang="zh-CN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lang="zh-CN" altLang="en-US" sz="1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0323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68569E4-ABFF-FF2B-CF56-11ADBB270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效率优化与解决方案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66A6E9F-FAE8-5B9A-CC94-AEC4FB3CF7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04676"/>
            <a:ext cx="10963473" cy="4994910"/>
          </a:xfrm>
        </p:spPr>
        <p:txBody>
          <a:bodyPr/>
          <a:lstStyle/>
          <a:p>
            <a:r>
              <a:rPr lang="zh-CN" altLang="en-US" dirty="0"/>
              <a:t>应对计算瓶颈的创新方法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687020-00D0-A713-6EFA-C4485B9FC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90" y="1903553"/>
            <a:ext cx="11304762" cy="4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360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37913</TotalTime>
  <Words>772</Words>
  <Application>Microsoft Office PowerPoint</Application>
  <PresentationFormat>Custom</PresentationFormat>
  <Paragraphs>75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13</vt:i4>
      </vt:variant>
    </vt:vector>
  </HeadingPairs>
  <TitlesOfParts>
    <vt:vector size="28" baseType="lpstr">
      <vt:lpstr>ACGN-MiaoGB-Flash</vt:lpstr>
      <vt:lpstr>Futura Medium</vt:lpstr>
      <vt:lpstr>Microsoft YaHei</vt:lpstr>
      <vt:lpstr>Microsoft YaHei</vt:lpstr>
      <vt:lpstr>Arial</vt:lpstr>
      <vt:lpstr>Calibri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Transformer 结构回顾与核心挑战 </vt:lpstr>
      <vt:lpstr>关于本内容</vt:lpstr>
      <vt:lpstr>Transformer 的起源 </vt:lpstr>
      <vt:lpstr>Transformer 核心架构 </vt:lpstr>
      <vt:lpstr>关键机制深度解析</vt:lpstr>
      <vt:lpstr>架构演进与关键突破</vt:lpstr>
      <vt:lpstr>Transformer 核心挑战</vt:lpstr>
      <vt:lpstr>Transformer 的变革性影响 </vt:lpstr>
      <vt:lpstr>效率优化与解决方案</vt:lpstr>
      <vt:lpstr>未来展望与研究方向</vt:lpstr>
      <vt:lpstr>总结与思考: Transformer的历史意义与未来使命</vt:lpstr>
      <vt:lpstr>PowerPoint Presentation</vt:lpstr>
      <vt:lpstr>PowerPoint Presentation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b3022</cp:lastModifiedBy>
  <cp:revision>10555</cp:revision>
  <cp:lastPrinted>2023-09-08T09:14:01Z</cp:lastPrinted>
  <dcterms:created xsi:type="dcterms:W3CDTF">2020-08-28T08:44:19Z</dcterms:created>
  <dcterms:modified xsi:type="dcterms:W3CDTF">2025-06-27T19:48:16Z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